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Proxima Nova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Press Start 2P"/>
      <p:regular r:id="rId50"/>
    </p:embeddedFont>
    <p:embeddedFont>
      <p:font typeface="Quicksand"/>
      <p:regular r:id="rId51"/>
      <p:bold r:id="rId52"/>
    </p:embeddedFont>
    <p:embeddedFont>
      <p:font typeface="Comforta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ProximaNova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Quicksand-regular.fntdata"/><Relationship Id="rId50" Type="http://schemas.openxmlformats.org/officeDocument/2006/relationships/font" Target="fonts/PressStart2P-regular.fntdata"/><Relationship Id="rId53" Type="http://schemas.openxmlformats.org/officeDocument/2006/relationships/font" Target="fonts/Comfortaa-regular.fntdata"/><Relationship Id="rId52" Type="http://schemas.openxmlformats.org/officeDocument/2006/relationships/font" Target="fonts/Quicksan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Comfortaa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85954f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f85954f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b3758f52e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b3758f52e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b3758f52e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b3758f52e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3758f52e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3758f52e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3758f52e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3758f52e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b3758f52e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b3758f52e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3758f52e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3758f52e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b3758f52e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b3758f52e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3758f52e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3758f52e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3758f52e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3758f52e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3758f52e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3758f52e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b3758f52e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b3758f52e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b3758f52e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b3758f52e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b3caa4ee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b3caa4ee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fd250ff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fd250ff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98382845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98382845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f85954f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f85954f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fd250ff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fd250ff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fd250ff8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efd250ff8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efd250ff8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efd250ff8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d68b03fe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d68b03f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14e972f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14e972f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d68b03fe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d68b03fe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3758f52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3758f52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3758f52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3758f52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39835e133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39835e133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f34689a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f34689a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3758f52e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3758f52e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EF7C8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5"/>
          <p:cNvSpPr/>
          <p:nvPr/>
        </p:nvSpPr>
        <p:spPr>
          <a:xfrm>
            <a:off x="200" y="4570925"/>
            <a:ext cx="9144000" cy="572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1">
            <a:alphaModFix/>
          </a:blip>
          <a:srcRect b="37698" l="0" r="0" t="38025"/>
          <a:stretch/>
        </p:blipFill>
        <p:spPr>
          <a:xfrm>
            <a:off x="311700" y="4608500"/>
            <a:ext cx="2049625" cy="497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717100" y="4675175"/>
            <a:ext cx="3115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www.ifgoiano.edu.br/ceres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3.png"/><Relationship Id="rId5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pictoblox.ai/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42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7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7" name="Google Shape;247;p4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6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o 2° autor (Paddle) 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2" name="Google Shape;252;p46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394275" y="2005425"/>
            <a:ext cx="4418000" cy="22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6"/>
          <p:cNvSpPr/>
          <p:nvPr/>
        </p:nvSpPr>
        <p:spPr>
          <a:xfrm>
            <a:off x="3459730" y="3706176"/>
            <a:ext cx="447900" cy="44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6"/>
          <p:cNvSpPr txBox="1"/>
          <p:nvPr/>
        </p:nvSpPr>
        <p:spPr>
          <a:xfrm>
            <a:off x="2228255" y="354538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atores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5" name="Google Shape;255;p46"/>
          <p:cNvSpPr txBox="1"/>
          <p:nvPr/>
        </p:nvSpPr>
        <p:spPr>
          <a:xfrm>
            <a:off x="3398105" y="3853944"/>
            <a:ext cx="1008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56" name="Google Shape;256;p46"/>
          <p:cNvPicPr preferRelativeResize="0"/>
          <p:nvPr/>
        </p:nvPicPr>
        <p:blipFill rotWithShape="1">
          <a:blip r:embed="rId5">
            <a:alphaModFix/>
          </a:blip>
          <a:srcRect b="0" l="0" r="54124" t="0"/>
          <a:stretch/>
        </p:blipFill>
        <p:spPr>
          <a:xfrm>
            <a:off x="5243075" y="2005425"/>
            <a:ext cx="2778525" cy="22653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46"/>
          <p:cNvCxnSpPr/>
          <p:nvPr/>
        </p:nvCxnSpPr>
        <p:spPr>
          <a:xfrm flipH="1">
            <a:off x="6305800" y="1581475"/>
            <a:ext cx="1473900" cy="12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311700" y="1304875"/>
            <a:ext cx="76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 (opcional):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cenário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0" name="Google Shape;270;p47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2363000" y="2020550"/>
            <a:ext cx="4418000" cy="22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7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</a:t>
            </a:r>
            <a:r>
              <a:rPr lang="pt-BR" sz="1000">
                <a:latin typeface="Comfortaa"/>
                <a:ea typeface="Comfortaa"/>
                <a:cs typeface="Comfortaa"/>
                <a:sym typeface="Comfortaa"/>
              </a:rPr>
              <a:t>cenários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2" name="Google Shape;272;p47"/>
          <p:cNvSpPr/>
          <p:nvPr/>
        </p:nvSpPr>
        <p:spPr>
          <a:xfrm>
            <a:off x="6155105" y="3736701"/>
            <a:ext cx="482400" cy="486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8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48"/>
          <p:cNvSpPr txBox="1"/>
          <p:nvPr/>
        </p:nvSpPr>
        <p:spPr>
          <a:xfrm>
            <a:off x="311700" y="1304875"/>
            <a:ext cx="5524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Como apresentado na aula passada, cada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objeto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precisa de um conjunto de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comandos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 executar;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Nesse jogo, será um conjunto de blocos para o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paddle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 um para 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bola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5" name="Google Shape;285;p48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6" name="Google Shape;286;p48"/>
          <p:cNvPicPr preferRelativeResize="0"/>
          <p:nvPr/>
        </p:nvPicPr>
        <p:blipFill rotWithShape="1">
          <a:blip r:embed="rId4">
            <a:alphaModFix/>
          </a:blip>
          <a:srcRect b="2960" l="0" r="0" t="-2960"/>
          <a:stretch/>
        </p:blipFill>
        <p:spPr>
          <a:xfrm>
            <a:off x="5907038" y="1273375"/>
            <a:ext cx="2797925" cy="30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933925"/>
            <a:ext cx="944132" cy="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2036325"/>
            <a:ext cx="2657488" cy="23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49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9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9" name="Google Shape;299;p49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o Paddle: 1° passo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00" name="Google Shape;300;p49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1" name="Google Shape;301;p49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02" name="Google Shape;302;p49"/>
          <p:cNvCxnSpPr/>
          <p:nvPr/>
        </p:nvCxnSpPr>
        <p:spPr>
          <a:xfrm>
            <a:off x="2685500" y="2483525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3" name="Google Shape;303;p49"/>
          <p:cNvCxnSpPr/>
          <p:nvPr/>
        </p:nvCxnSpPr>
        <p:spPr>
          <a:xfrm>
            <a:off x="2475950" y="3173850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49"/>
          <p:cNvSpPr txBox="1"/>
          <p:nvPr/>
        </p:nvSpPr>
        <p:spPr>
          <a:xfrm>
            <a:off x="3834425" y="2245675"/>
            <a:ext cx="34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Comando inicial padrão (Evento)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5" name="Google Shape;305;p49"/>
          <p:cNvSpPr txBox="1"/>
          <p:nvPr/>
        </p:nvSpPr>
        <p:spPr>
          <a:xfrm>
            <a:off x="3728600" y="2707375"/>
            <a:ext cx="4995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Bloco de repetição: toda vez que o jogo for iniciado, executar tal ação (Controle)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6" name="Google Shape;306;p49"/>
          <p:cNvSpPr txBox="1"/>
          <p:nvPr/>
        </p:nvSpPr>
        <p:spPr>
          <a:xfrm>
            <a:off x="4170950" y="3487675"/>
            <a:ext cx="41112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Bloco utilizado para posicionar o objeto no palco, de acordo com as coordenadas do palco (Movimento).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07" name="Google Shape;307;p49"/>
          <p:cNvCxnSpPr/>
          <p:nvPr/>
        </p:nvCxnSpPr>
        <p:spPr>
          <a:xfrm>
            <a:off x="3005275" y="3798075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50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8" name="Google Shape;318;p50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o Paddle: 2° passo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19" name="Google Shape;319;p50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20" name="Google Shape;320;p50"/>
          <p:cNvCxnSpPr/>
          <p:nvPr/>
        </p:nvCxnSpPr>
        <p:spPr>
          <a:xfrm flipH="1">
            <a:off x="3629313" y="3004175"/>
            <a:ext cx="1800" cy="74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p50"/>
          <p:cNvSpPr txBox="1"/>
          <p:nvPr/>
        </p:nvSpPr>
        <p:spPr>
          <a:xfrm>
            <a:off x="2272176" y="3807125"/>
            <a:ext cx="2840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Utilizado para movimentar o paddle no palco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2" name="Google Shape;322;p50"/>
          <p:cNvPicPr preferRelativeResize="0"/>
          <p:nvPr/>
        </p:nvPicPr>
        <p:blipFill rotWithShape="1">
          <a:blip r:embed="rId4">
            <a:alphaModFix/>
          </a:blip>
          <a:srcRect b="9453" l="0" r="0" t="0"/>
          <a:stretch/>
        </p:blipFill>
        <p:spPr>
          <a:xfrm>
            <a:off x="1646025" y="1962026"/>
            <a:ext cx="5744275" cy="110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50"/>
          <p:cNvCxnSpPr/>
          <p:nvPr/>
        </p:nvCxnSpPr>
        <p:spPr>
          <a:xfrm flipH="1">
            <a:off x="6892413" y="3004175"/>
            <a:ext cx="1800" cy="74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p50"/>
          <p:cNvSpPr txBox="1"/>
          <p:nvPr/>
        </p:nvSpPr>
        <p:spPr>
          <a:xfrm>
            <a:off x="5355825" y="3798388"/>
            <a:ext cx="317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Utilizado para posicionar em cima ou embaixo o objeto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5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51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51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o Paddle: Desafio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36" name="Google Shape;336;p51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7" name="Google Shape;337;p51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38" name="Google Shape;338;p51"/>
          <p:cNvPicPr preferRelativeResize="0"/>
          <p:nvPr/>
        </p:nvPicPr>
        <p:blipFill rotWithShape="1">
          <a:blip r:embed="rId4">
            <a:alphaModFix/>
          </a:blip>
          <a:srcRect b="12283" l="0" r="0" t="14029"/>
          <a:stretch/>
        </p:blipFill>
        <p:spPr>
          <a:xfrm>
            <a:off x="7636825" y="3216625"/>
            <a:ext cx="1357825" cy="141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06126"/>
            <a:ext cx="3901364" cy="22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1"/>
          <p:cNvSpPr txBox="1"/>
          <p:nvPr/>
        </p:nvSpPr>
        <p:spPr>
          <a:xfrm>
            <a:off x="2795900" y="2088238"/>
            <a:ext cx="52821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Mude a coordenada </a:t>
            </a:r>
            <a:r>
              <a:rPr b="1" lang="pt-BR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y</a:t>
            </a:r>
            <a:r>
              <a:rPr lang="pt-BR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para que fique posicionado no </a:t>
            </a:r>
            <a:r>
              <a:rPr b="1" lang="pt-BR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canto inferior</a:t>
            </a:r>
            <a:r>
              <a:rPr lang="pt-BR" sz="2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83350"/>
            <a:ext cx="2797125" cy="215516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9" name="Google Shape;349;p52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52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1° passo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52" name="Google Shape;352;p52"/>
          <p:cNvSpPr txBox="1"/>
          <p:nvPr/>
        </p:nvSpPr>
        <p:spPr>
          <a:xfrm>
            <a:off x="235400" y="2174013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3" name="Google Shape;353;p52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54" name="Google Shape;354;p52"/>
          <p:cNvCxnSpPr/>
          <p:nvPr/>
        </p:nvCxnSpPr>
        <p:spPr>
          <a:xfrm>
            <a:off x="2685500" y="2693263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2"/>
          <p:cNvCxnSpPr/>
          <p:nvPr/>
        </p:nvCxnSpPr>
        <p:spPr>
          <a:xfrm>
            <a:off x="2946175" y="3333900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52"/>
          <p:cNvSpPr txBox="1"/>
          <p:nvPr/>
        </p:nvSpPr>
        <p:spPr>
          <a:xfrm>
            <a:off x="3834425" y="2462413"/>
            <a:ext cx="349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Comando inicial padrão (Evento)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4170275" y="2980675"/>
            <a:ext cx="3713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Posiciona a bola no centro do palco (Movimento)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58" name="Google Shape;358;p52"/>
          <p:cNvCxnSpPr/>
          <p:nvPr/>
        </p:nvCxnSpPr>
        <p:spPr>
          <a:xfrm>
            <a:off x="3108825" y="3959825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52"/>
          <p:cNvSpPr txBox="1"/>
          <p:nvPr/>
        </p:nvSpPr>
        <p:spPr>
          <a:xfrm>
            <a:off x="4219475" y="3732625"/>
            <a:ext cx="3614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Define a direção da bola ao começar o jogo (Movimento)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7" name="Google Shape;367;p5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53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2° passo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370" name="Google Shape;370;p53"/>
          <p:cNvSpPr txBox="1"/>
          <p:nvPr/>
        </p:nvSpPr>
        <p:spPr>
          <a:xfrm>
            <a:off x="6781005" y="381753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371" name="Google Shape;371;p53"/>
          <p:cNvCxnSpPr/>
          <p:nvPr/>
        </p:nvCxnSpPr>
        <p:spPr>
          <a:xfrm>
            <a:off x="4691838" y="2417063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3"/>
          <p:cNvSpPr txBox="1"/>
          <p:nvPr/>
        </p:nvSpPr>
        <p:spPr>
          <a:xfrm>
            <a:off x="6013450" y="1919025"/>
            <a:ext cx="25851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 bloco verde (operadores) define que quando a bola estiver acima do </a:t>
            </a:r>
            <a:r>
              <a:rPr b="1"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paddle</a:t>
            </a: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no plano cartesiano, continue-se o jogo.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3" name="Google Shape;3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75" y="1947962"/>
            <a:ext cx="4285950" cy="254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1962179"/>
            <a:ext cx="4068906" cy="251424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2" name="Google Shape;382;p54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4" name="Google Shape;384;p54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3° passo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385" name="Google Shape;385;p54"/>
          <p:cNvCxnSpPr/>
          <p:nvPr/>
        </p:nvCxnSpPr>
        <p:spPr>
          <a:xfrm>
            <a:off x="4676054" y="4060414"/>
            <a:ext cx="106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6" name="Google Shape;386;p54"/>
          <p:cNvSpPr txBox="1"/>
          <p:nvPr/>
        </p:nvSpPr>
        <p:spPr>
          <a:xfrm>
            <a:off x="6153028" y="1919025"/>
            <a:ext cx="264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7" name="Google Shape;387;p54"/>
          <p:cNvSpPr txBox="1"/>
          <p:nvPr/>
        </p:nvSpPr>
        <p:spPr>
          <a:xfrm>
            <a:off x="5940468" y="3814299"/>
            <a:ext cx="30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Bloco de repetição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88" name="Google Shape;388;p54"/>
          <p:cNvCxnSpPr/>
          <p:nvPr/>
        </p:nvCxnSpPr>
        <p:spPr>
          <a:xfrm>
            <a:off x="2583748" y="3186530"/>
            <a:ext cx="1068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54"/>
          <p:cNvSpPr txBox="1"/>
          <p:nvPr/>
        </p:nvSpPr>
        <p:spPr>
          <a:xfrm>
            <a:off x="3897600" y="2940402"/>
            <a:ext cx="30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Move a bola para cima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63" y="2215250"/>
            <a:ext cx="49053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8" name="Google Shape;398;p55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5"/>
          <p:cNvSpPr txBox="1"/>
          <p:nvPr/>
        </p:nvSpPr>
        <p:spPr>
          <a:xfrm>
            <a:off x="347775" y="1239775"/>
            <a:ext cx="552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4° passo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01" name="Google Shape;401;p55"/>
          <p:cNvCxnSpPr/>
          <p:nvPr/>
        </p:nvCxnSpPr>
        <p:spPr>
          <a:xfrm>
            <a:off x="2849338" y="3038588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55"/>
          <p:cNvSpPr txBox="1"/>
          <p:nvPr/>
        </p:nvSpPr>
        <p:spPr>
          <a:xfrm>
            <a:off x="3961275" y="2735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Interação ao tocar (Som)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3" name="Google Shape;403;p55"/>
          <p:cNvCxnSpPr/>
          <p:nvPr/>
        </p:nvCxnSpPr>
        <p:spPr>
          <a:xfrm>
            <a:off x="3892438" y="2403125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55"/>
          <p:cNvSpPr txBox="1"/>
          <p:nvPr/>
        </p:nvSpPr>
        <p:spPr>
          <a:xfrm>
            <a:off x="5029950" y="1955100"/>
            <a:ext cx="3964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Estrutura de condição (adicionada dentro do bloco de repetição)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05" name="Google Shape;405;p55"/>
          <p:cNvCxnSpPr/>
          <p:nvPr/>
        </p:nvCxnSpPr>
        <p:spPr>
          <a:xfrm>
            <a:off x="5364913" y="3454088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55"/>
          <p:cNvSpPr txBox="1"/>
          <p:nvPr/>
        </p:nvSpPr>
        <p:spPr>
          <a:xfrm>
            <a:off x="6668475" y="3100600"/>
            <a:ext cx="2390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Ao tocar no paddle, move a bola para uma posição aleatória e o  jogo continua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4" name="Google Shape;154;p38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4" name="Google Shape;414;p5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6"/>
          <p:cNvSpPr txBox="1"/>
          <p:nvPr/>
        </p:nvSpPr>
        <p:spPr>
          <a:xfrm>
            <a:off x="347775" y="1239775"/>
            <a:ext cx="767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Adicionando pontos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17" name="Google Shape;417;p56"/>
          <p:cNvCxnSpPr/>
          <p:nvPr/>
        </p:nvCxnSpPr>
        <p:spPr>
          <a:xfrm>
            <a:off x="2994038" y="3849713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56"/>
          <p:cNvSpPr txBox="1"/>
          <p:nvPr/>
        </p:nvSpPr>
        <p:spPr>
          <a:xfrm>
            <a:off x="4270575" y="3300275"/>
            <a:ext cx="41451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 adicionar pontos ao acertar, é necessário criar uma </a:t>
            </a:r>
            <a:r>
              <a:rPr b="1"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variável </a:t>
            </a: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 tipo </a:t>
            </a:r>
            <a:r>
              <a:rPr b="1"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Number </a:t>
            </a: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 armazenar os pontos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9" name="Google Shape;41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75" y="2033900"/>
            <a:ext cx="25146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6"/>
          <p:cNvSpPr txBox="1"/>
          <p:nvPr/>
        </p:nvSpPr>
        <p:spPr>
          <a:xfrm>
            <a:off x="4346775" y="2087875"/>
            <a:ext cx="4358700" cy="983700"/>
          </a:xfrm>
          <a:prstGeom prst="rect">
            <a:avLst/>
          </a:prstGeom>
          <a:noFill/>
          <a:ln cap="flat" cmpd="sng" w="19050">
            <a:solidFill>
              <a:srgbClr val="0CB5B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Variável: nome utilizado para definir um ou mais valores que são manipulados pelos programas durante a sua operação</a:t>
            </a:r>
            <a:endParaRPr b="1" sz="16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75" y="2280363"/>
            <a:ext cx="3842800" cy="18803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7"/>
          <p:cNvSpPr txBox="1"/>
          <p:nvPr/>
        </p:nvSpPr>
        <p:spPr>
          <a:xfrm>
            <a:off x="347775" y="1239775"/>
            <a:ext cx="767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Adicionando pontos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32" name="Google Shape;432;p57"/>
          <p:cNvCxnSpPr/>
          <p:nvPr/>
        </p:nvCxnSpPr>
        <p:spPr>
          <a:xfrm>
            <a:off x="2740863" y="3238113"/>
            <a:ext cx="1043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57"/>
          <p:cNvSpPr txBox="1"/>
          <p:nvPr/>
        </p:nvSpPr>
        <p:spPr>
          <a:xfrm>
            <a:off x="3920875" y="2921400"/>
            <a:ext cx="490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Contabiliza os acertos, adicionando de 1 em 1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1" name="Google Shape;441;p5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58"/>
          <p:cNvSpPr txBox="1"/>
          <p:nvPr/>
        </p:nvSpPr>
        <p:spPr>
          <a:xfrm>
            <a:off x="347775" y="1239775"/>
            <a:ext cx="767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Desafio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44" name="Google Shape;444;p58"/>
          <p:cNvSpPr txBox="1"/>
          <p:nvPr/>
        </p:nvSpPr>
        <p:spPr>
          <a:xfrm>
            <a:off x="347775" y="1959500"/>
            <a:ext cx="51417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Ao perder o jogo, a pessoa jogadora não recebe uma mensagem ao final;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Sendo assim, terão que criar uma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condição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caso o usuário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perca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para exibir uma mensagem, a exemplo de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“Volte o jogo”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5" name="Google Shape;445;p58"/>
          <p:cNvPicPr preferRelativeResize="0"/>
          <p:nvPr/>
        </p:nvPicPr>
        <p:blipFill rotWithShape="1">
          <a:blip r:embed="rId4">
            <a:alphaModFix/>
          </a:blip>
          <a:srcRect b="0" l="0" r="2429" t="0"/>
          <a:stretch/>
        </p:blipFill>
        <p:spPr>
          <a:xfrm>
            <a:off x="5624750" y="2906850"/>
            <a:ext cx="3188375" cy="16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8"/>
          <p:cNvSpPr txBox="1"/>
          <p:nvPr/>
        </p:nvSpPr>
        <p:spPr>
          <a:xfrm>
            <a:off x="5718825" y="2022775"/>
            <a:ext cx="3019200" cy="670500"/>
          </a:xfrm>
          <a:prstGeom prst="rect">
            <a:avLst/>
          </a:prstGeom>
          <a:noFill/>
          <a:ln cap="flat" cmpd="sng" w="28575">
            <a:solidFill>
              <a:srgbClr val="0CB5B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Dica! Necessário criar um novo ator “Line”</a:t>
            </a:r>
            <a:endParaRPr b="1" sz="17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4" name="Google Shape;454;p5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p59"/>
          <p:cNvSpPr txBox="1"/>
          <p:nvPr/>
        </p:nvSpPr>
        <p:spPr>
          <a:xfrm>
            <a:off x="347775" y="1239775"/>
            <a:ext cx="7670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Programando a bola: Desafio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57" name="Google Shape;457;p59"/>
          <p:cNvSpPr txBox="1"/>
          <p:nvPr/>
        </p:nvSpPr>
        <p:spPr>
          <a:xfrm>
            <a:off x="5644525" y="2260275"/>
            <a:ext cx="2943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Condição para que a toque na linha volte ao início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75" y="2363100"/>
            <a:ext cx="4353150" cy="17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9"/>
          <p:cNvSpPr txBox="1"/>
          <p:nvPr/>
        </p:nvSpPr>
        <p:spPr>
          <a:xfrm>
            <a:off x="5644525" y="331517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Personalize a mensagem do seu jeito!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0" name="Google Shape;460;p59"/>
          <p:cNvCxnSpPr/>
          <p:nvPr/>
        </p:nvCxnSpPr>
        <p:spPr>
          <a:xfrm flipH="1" rot="10800000">
            <a:off x="4289913" y="2677163"/>
            <a:ext cx="1124400" cy="12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59"/>
          <p:cNvCxnSpPr/>
          <p:nvPr/>
        </p:nvCxnSpPr>
        <p:spPr>
          <a:xfrm>
            <a:off x="4772125" y="3351625"/>
            <a:ext cx="642000" cy="25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2" name="Google Shape;462;p59"/>
          <p:cNvSpPr txBox="1"/>
          <p:nvPr/>
        </p:nvSpPr>
        <p:spPr>
          <a:xfrm>
            <a:off x="5644525" y="1353550"/>
            <a:ext cx="2943000" cy="681000"/>
          </a:xfrm>
          <a:prstGeom prst="rect">
            <a:avLst/>
          </a:prstGeom>
          <a:noFill/>
          <a:ln cap="flat" cmpd="sng" w="28575">
            <a:solidFill>
              <a:srgbClr val="0CB5B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5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Código dentro do bloco “Repita até que”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BORA PRATICAR!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68" name="Google Shape;468;p60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6" name="Google Shape;476;p6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61"/>
          <p:cNvSpPr txBox="1"/>
          <p:nvPr/>
        </p:nvSpPr>
        <p:spPr>
          <a:xfrm>
            <a:off x="311700" y="1469900"/>
            <a:ext cx="53883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Depois do jogo quase finalizado, agora é com vocês! 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Desafio das cores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A cada toque da bola ao paddle, faça ela mudar de cor;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Qual bloco poderíamos usar?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pt-BR" sz="2200">
                <a:latin typeface="Proxima Nova"/>
                <a:ea typeface="Proxima Nova"/>
                <a:cs typeface="Proxima Nova"/>
                <a:sym typeface="Proxima Nova"/>
              </a:rPr>
            </a:b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9" name="Google Shape;47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350" y="1122225"/>
            <a:ext cx="2379780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7" name="Google Shape;487;p6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62"/>
          <p:cNvSpPr txBox="1"/>
          <p:nvPr/>
        </p:nvSpPr>
        <p:spPr>
          <a:xfrm>
            <a:off x="5425125" y="1851713"/>
            <a:ext cx="3312900" cy="20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Seria utilizado o bloco “Aparência” para alterar a cor da bola a cada toque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pt-BR" sz="2200">
                <a:latin typeface="Proxima Nova"/>
                <a:ea typeface="Proxima Nova"/>
                <a:cs typeface="Proxima Nova"/>
                <a:sym typeface="Proxima Nova"/>
              </a:rPr>
            </a:b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0" name="Google Shape;4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75" y="1566674"/>
            <a:ext cx="5032050" cy="2931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62"/>
          <p:cNvCxnSpPr/>
          <p:nvPr/>
        </p:nvCxnSpPr>
        <p:spPr>
          <a:xfrm>
            <a:off x="3338775" y="2406300"/>
            <a:ext cx="1564200" cy="15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2" name="Google Shape;492;p62"/>
          <p:cNvSpPr txBox="1"/>
          <p:nvPr/>
        </p:nvSpPr>
        <p:spPr>
          <a:xfrm>
            <a:off x="5674625" y="3413950"/>
            <a:ext cx="2943000" cy="681000"/>
          </a:xfrm>
          <a:prstGeom prst="rect">
            <a:avLst/>
          </a:prstGeom>
          <a:noFill/>
          <a:ln cap="flat" cmpd="sng" w="28575">
            <a:solidFill>
              <a:srgbClr val="0CB5B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5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Código dentro do bloco “Repita até que”</a:t>
            </a:r>
            <a:endParaRPr b="1" sz="1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0" name="Google Shape;500;p6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Salvando seu projeto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2" name="Google Shape;502;p63"/>
          <p:cNvSpPr txBox="1"/>
          <p:nvPr/>
        </p:nvSpPr>
        <p:spPr>
          <a:xfrm>
            <a:off x="4377475" y="1897950"/>
            <a:ext cx="41799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Tudo pronto! Agora só fazer o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login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salvar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seu projeto na sua conta;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Lembre-se de anotar seu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email e senha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para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futuros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acessos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pt-BR" sz="2200">
                <a:latin typeface="Proxima Nova"/>
                <a:ea typeface="Proxima Nova"/>
                <a:cs typeface="Proxima Nova"/>
                <a:sym typeface="Proxima Nova"/>
              </a:rPr>
            </a:b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3" name="Google Shape;5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6" y="1423065"/>
            <a:ext cx="2725825" cy="30263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4" name="Google Shape;504;p63"/>
          <p:cNvCxnSpPr/>
          <p:nvPr/>
        </p:nvCxnSpPr>
        <p:spPr>
          <a:xfrm rot="10800000">
            <a:off x="3288325" y="1714450"/>
            <a:ext cx="722100" cy="10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00" y="1474620"/>
            <a:ext cx="4179899" cy="2922508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3" name="Google Shape;513;p64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Salvando seu projeto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4"/>
          <p:cNvSpPr txBox="1"/>
          <p:nvPr/>
        </p:nvSpPr>
        <p:spPr>
          <a:xfrm>
            <a:off x="5144500" y="1928050"/>
            <a:ext cx="3428100" cy="10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Salve o nome do arquivo que preferir e que seja intuitivo;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Será baixado como arquivo .sb3;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Bom trabalho :)</a:t>
            </a:r>
            <a:endParaRPr b="1"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br>
              <a:rPr lang="pt-BR" sz="2200">
                <a:latin typeface="Proxima Nova"/>
                <a:ea typeface="Proxima Nova"/>
                <a:cs typeface="Proxima Nova"/>
                <a:sym typeface="Proxima Nova"/>
              </a:rPr>
            </a:b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16" name="Google Shape;516;p64"/>
          <p:cNvCxnSpPr/>
          <p:nvPr/>
        </p:nvCxnSpPr>
        <p:spPr>
          <a:xfrm rot="10800000">
            <a:off x="3288325" y="1714450"/>
            <a:ext cx="722100" cy="100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2" name="Google Shape;522;p65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3" name="Google Shape;52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5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5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5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8" name="Google Shape;528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6" name="Google Shape;536;p6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6"/>
          <p:cNvSpPr txBox="1"/>
          <p:nvPr/>
        </p:nvSpPr>
        <p:spPr>
          <a:xfrm>
            <a:off x="1259400" y="358975"/>
            <a:ext cx="413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6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9" name="Google Shape;53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6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3" name="Google Shape;543;p66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p66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5" name="Google Shape;54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PictoBlox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11700" y="1228675"/>
            <a:ext cx="53163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Na aula passada, foi apresentado alguns conceitos básicos da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programação em blocos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pelo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Pictoblox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Vamos praticar mais sobre blocos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movimento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aparência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som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eventos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controle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sensores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variáveis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625" y="1336099"/>
            <a:ext cx="3034350" cy="2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Relembrando…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311700" y="1228675"/>
            <a:ext cx="83361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Atores: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objetos que executam ações em um projeto, pode-se mudar sua aparência adicionando trajes a eles;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Palco: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cenário onde acontece a interação entre os atores e os comandos associados a eles;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Blocos de comando: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instruções que executam as interações dos atores por meio do palco;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Scripts: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local onde insere-se os blocos de comando, produzindo um roteiro a ser seguido.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42"/>
          <p:cNvSpPr txBox="1"/>
          <p:nvPr/>
        </p:nvSpPr>
        <p:spPr>
          <a:xfrm>
            <a:off x="311700" y="1228675"/>
            <a:ext cx="83361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9" name="Google Shape;18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875"/>
            <a:ext cx="8839201" cy="413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/>
          <p:nvPr/>
        </p:nvSpPr>
        <p:spPr>
          <a:xfrm>
            <a:off x="6310375" y="4038025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Atores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42"/>
          <p:cNvSpPr/>
          <p:nvPr/>
        </p:nvSpPr>
        <p:spPr>
          <a:xfrm>
            <a:off x="8105625" y="2571750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Palco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42"/>
          <p:cNvSpPr/>
          <p:nvPr/>
        </p:nvSpPr>
        <p:spPr>
          <a:xfrm>
            <a:off x="152400" y="574625"/>
            <a:ext cx="19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Blocos de comando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42"/>
          <p:cNvSpPr/>
          <p:nvPr/>
        </p:nvSpPr>
        <p:spPr>
          <a:xfrm>
            <a:off x="5020675" y="880575"/>
            <a:ext cx="9333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Scripts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1" name="Google Shape;201;p4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Mãos na Massa com PictoBlox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3"/>
          <p:cNvSpPr/>
          <p:nvPr/>
        </p:nvSpPr>
        <p:spPr>
          <a:xfrm>
            <a:off x="2412579" y="3010960"/>
            <a:ext cx="4729200" cy="85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5E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https://pictoblox.ai/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26710">
            <a:off x="6608933" y="3397971"/>
            <a:ext cx="887573" cy="892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3"/>
          <p:cNvSpPr txBox="1"/>
          <p:nvPr/>
        </p:nvSpPr>
        <p:spPr>
          <a:xfrm>
            <a:off x="235400" y="1336500"/>
            <a:ext cx="744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Passo a passo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para o desafio do jogo de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Ping Pong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6" name="Google Shape;206;p43"/>
          <p:cNvPicPr preferRelativeResize="0"/>
          <p:nvPr/>
        </p:nvPicPr>
        <p:blipFill rotWithShape="1">
          <a:blip r:embed="rId6">
            <a:alphaModFix/>
          </a:blip>
          <a:srcRect b="21840" l="0" r="0" t="21840"/>
          <a:stretch/>
        </p:blipFill>
        <p:spPr>
          <a:xfrm>
            <a:off x="1810750" y="2470273"/>
            <a:ext cx="1052801" cy="84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400" y="3867450"/>
            <a:ext cx="1150505" cy="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5" name="Google Shape;215;p4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44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44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1°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Apagar o autor inicial do Pictoblox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19" name="Google Shape;219;p44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0" name="Google Shape;2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25" y="1996673"/>
            <a:ext cx="5577649" cy="244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44"/>
          <p:cNvCxnSpPr/>
          <p:nvPr/>
        </p:nvCxnSpPr>
        <p:spPr>
          <a:xfrm flipH="1">
            <a:off x="5988300" y="2721375"/>
            <a:ext cx="1473900" cy="12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9" name="Google Shape;229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Ping pong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2" name="Google Shape;232;p45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o 1° autor (Ball) 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3" name="Google Shape;233;p45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4" name="Google Shape;234;p45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394275" y="2005425"/>
            <a:ext cx="4177725" cy="2142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/>
          <p:nvPr/>
        </p:nvSpPr>
        <p:spPr>
          <a:xfrm>
            <a:off x="3278305" y="3625651"/>
            <a:ext cx="447900" cy="44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5"/>
          <p:cNvSpPr txBox="1"/>
          <p:nvPr/>
        </p:nvSpPr>
        <p:spPr>
          <a:xfrm>
            <a:off x="2228255" y="354538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atores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7" name="Google Shape;237;p45"/>
          <p:cNvSpPr txBox="1"/>
          <p:nvPr/>
        </p:nvSpPr>
        <p:spPr>
          <a:xfrm>
            <a:off x="3398105" y="3853944"/>
            <a:ext cx="1008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8" name="Google Shape;23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426" y="2005425"/>
            <a:ext cx="4012301" cy="2150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45"/>
          <p:cNvCxnSpPr/>
          <p:nvPr/>
        </p:nvCxnSpPr>
        <p:spPr>
          <a:xfrm flipH="1">
            <a:off x="6305800" y="1581475"/>
            <a:ext cx="1473900" cy="12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